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63" r:id="rId4"/>
    <p:sldId id="259" r:id="rId5"/>
    <p:sldId id="262" r:id="rId6"/>
    <p:sldId id="260" r:id="rId7"/>
    <p:sldId id="27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1" r:id="rId17"/>
    <p:sldId id="280" r:id="rId18"/>
    <p:sldId id="272" r:id="rId19"/>
    <p:sldId id="273" r:id="rId20"/>
    <p:sldId id="274" r:id="rId21"/>
    <p:sldId id="275" r:id="rId22"/>
    <p:sldId id="276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CC0066"/>
    <a:srgbClr val="5739C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4" autoAdjust="0"/>
    <p:restoredTop sz="94660"/>
  </p:normalViewPr>
  <p:slideViewPr>
    <p:cSldViewPr>
      <p:cViewPr>
        <p:scale>
          <a:sx n="118" d="100"/>
          <a:sy n="118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37F9-B010-48C1-B40B-44B3C8882044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01FF3-1A65-483E-A5DE-3AB4A0A1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0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01FF3-1A65-483E-A5DE-3AB4A0A1380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83B193-0A4A-4202-90DB-0F3B8934C73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A4252E-DC6C-4884-916A-467B9C6DF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http://rodn-i-k.narod.ru/cvet/brus.jpg" TargetMode="External"/><Relationship Id="rId7" Type="http://schemas.openxmlformats.org/officeDocument/2006/relationships/image" Target="http://rodn-i-k.narod.ru/cvet/kapu.jpg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http://rodn-i-k.narod.ru/cvet/svek.jpg" TargetMode="External"/><Relationship Id="rId10" Type="http://schemas.openxmlformats.org/officeDocument/2006/relationships/image" Target="../media/image70.gif"/><Relationship Id="rId4" Type="http://schemas.openxmlformats.org/officeDocument/2006/relationships/image" Target="../media/image67.jpeg"/><Relationship Id="rId9" Type="http://schemas.openxmlformats.org/officeDocument/2006/relationships/image" Target="http://rodn-i-k.narod.ru/cvet/hipo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http://rodn-i-k.narod.ru/cvet/tikv.jpg" TargetMode="External"/><Relationship Id="rId3" Type="http://schemas.openxmlformats.org/officeDocument/2006/relationships/image" Target="http://rodn-i-k.narod.ru/cvet/sele.jpg" TargetMode="External"/><Relationship Id="rId7" Type="http://schemas.openxmlformats.org/officeDocument/2006/relationships/image" Target="http://rodn-i-k.narod.ru/cvet/sala.jpg" TargetMode="External"/><Relationship Id="rId12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http://rodn-i-k.narod.ru/cvet/mork.jpg" TargetMode="External"/><Relationship Id="rId5" Type="http://schemas.openxmlformats.org/officeDocument/2006/relationships/image" Target="http://rodn-i-k.narod.ru/cvet/brok.jpg" TargetMode="External"/><Relationship Id="rId15" Type="http://schemas.openxmlformats.org/officeDocument/2006/relationships/image" Target="http://rodn-i-k.narod.ru/cvet/apel.jpg" TargetMode="External"/><Relationship Id="rId10" Type="http://schemas.openxmlformats.org/officeDocument/2006/relationships/image" Target="../media/image75.jpeg"/><Relationship Id="rId4" Type="http://schemas.openxmlformats.org/officeDocument/2006/relationships/image" Target="../media/image72.jpeg"/><Relationship Id="rId9" Type="http://schemas.openxmlformats.org/officeDocument/2006/relationships/image" Target="http://rodn-i-k.narod.ru/cvet/luks.jpg" TargetMode="External"/><Relationship Id="rId1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http://rodn-i-k.narod.ru/cvet/kuku.jpg" TargetMode="External"/><Relationship Id="rId7" Type="http://schemas.openxmlformats.org/officeDocument/2006/relationships/image" Target="http://rodn-i-k.narod.ru/cvet/bana.jpg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http://rodn-i-k.narod.ru/cvet/mang.jpg" TargetMode="External"/><Relationship Id="rId4" Type="http://schemas.openxmlformats.org/officeDocument/2006/relationships/image" Target="../media/image79.jpeg"/><Relationship Id="rId9" Type="http://schemas.openxmlformats.org/officeDocument/2006/relationships/image" Target="../media/image4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xphoto.ru/component/option,com_datsogallery/Itemid,12/func,detail/catid,19/id,65/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www.lxphoto.ru/component/option,com_datsogallery/Itemid,12/func,detail/catid,22/id,179/" TargetMode="External"/><Relationship Id="rId2" Type="http://schemas.openxmlformats.org/officeDocument/2006/relationships/hyperlink" Target="http://www.lxphoto.ru/component/option,com_datsogallery/Itemid,12/func,detail/catid,19/id,168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xphoto.ru/component/option,com_datsogallery/Itemid,12/func,detail/catid,19/id,301/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www.lxphoto.ru/component/option,com_datsogallery/Itemid,12/func,detail/catid,20/id,178/" TargetMode="External"/><Relationship Id="rId4" Type="http://schemas.openxmlformats.org/officeDocument/2006/relationships/hyperlink" Target="http://www.lxphoto.ru/component/option,com_datsogallery/Itemid,12/func,detail/catid,19/id,71/" TargetMode="Externa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0124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611" y="404664"/>
            <a:ext cx="4286280" cy="3215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4077072"/>
            <a:ext cx="777686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400" b="1" dirty="0">
                <a:solidFill>
                  <a:srgbClr val="C00000"/>
                </a:solidFill>
              </a:rPr>
              <a:t>«Рациональное питание-удовольствие на пользу!»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жиров</a:t>
            </a:r>
            <a:endParaRPr lang="ru-RU" sz="54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8" y="2314748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Жиры удовлетворяют энергетические потребности человека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28604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500306"/>
            <a:ext cx="17621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786322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4786322"/>
            <a:ext cx="1643074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786322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accent6"/>
                </a:solidFill>
              </a:rPr>
              <a:t>Значение углеводов</a:t>
            </a:r>
            <a:endParaRPr lang="ru-RU" sz="4800" b="1" u="sng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1357322" cy="18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28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50030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857760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929198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4929198"/>
            <a:ext cx="1785950" cy="16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14290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4929198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071670" y="3143248"/>
            <a:ext cx="47863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charset="0"/>
              </a:rPr>
              <a:t>Пополнение запаса питательными веществами мозга происходит за счёт поступления </a:t>
            </a:r>
            <a:r>
              <a:rPr lang="ru-RU" sz="2400" b="1" i="1" dirty="0" smtClean="0">
                <a:solidFill>
                  <a:srgbClr val="DF2803"/>
                </a:solidFill>
                <a:latin typeface="Arial" charset="0"/>
              </a:rPr>
              <a:t>глюкозы</a:t>
            </a:r>
            <a:r>
              <a:rPr lang="ru-RU" sz="2400" b="1" i="1" dirty="0" smtClean="0">
                <a:latin typeface="Arial" charset="0"/>
              </a:rPr>
              <a:t>. </a:t>
            </a:r>
            <a:r>
              <a:rPr lang="ru-RU" b="1" i="1" dirty="0" smtClean="0">
                <a:latin typeface="Arial" charset="0"/>
              </a:rPr>
              <a:t/>
            </a:r>
            <a:br>
              <a:rPr lang="ru-RU" b="1" i="1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135729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обеспечение энергией всех процессов в организме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endParaRPr kumimoji="0" lang="ru-RU" sz="4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5" name="Picture 13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33375"/>
            <a:ext cx="38100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7900" y="3789363"/>
            <a:ext cx="3810000" cy="25241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85729"/>
            <a:ext cx="428628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latin typeface="Arial" charset="0"/>
              </a:rPr>
              <a:t> Наряду с основными компонентами пищи – углеводами, жирами и белками – в питании школьников необходимо своевременное и полное восполнение потребности организма 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витаминах, микроэлементах, биологических волокнах и воде. </a:t>
            </a:r>
            <a:endParaRPr lang="ru-RU" sz="21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endParaRPr lang="ru-RU" sz="2100" b="1" dirty="0">
              <a:latin typeface="Arial" charset="0"/>
            </a:endParaRPr>
          </a:p>
          <a:p>
            <a:r>
              <a:rPr lang="ru-RU" sz="2100" b="1" dirty="0" smtClean="0">
                <a:latin typeface="Arial" charset="0"/>
              </a:rPr>
              <a:t>У школьников из-за высокой умственной активности и роста потребности в витаминах и микроэлементах заметно увеличены.  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Обрати внимание!</a:t>
            </a:r>
            <a:endParaRPr lang="ru-RU" dirty="0"/>
          </a:p>
        </p:txBody>
      </p:sp>
      <p:pic>
        <p:nvPicPr>
          <p:cNvPr id="3" name="Picture 9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357298"/>
            <a:ext cx="407467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00562" y="1285860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charset="0"/>
              </a:rPr>
              <a:t> </a:t>
            </a:r>
            <a:r>
              <a:rPr lang="ru-RU" sz="2000" b="1" i="1" dirty="0" smtClean="0">
                <a:latin typeface="Arial" charset="0"/>
              </a:rPr>
              <a:t>Недостаток </a:t>
            </a:r>
            <a:r>
              <a:rPr lang="ru-RU" sz="2000" b="1" i="1" dirty="0" smtClean="0">
                <a:solidFill>
                  <a:srgbClr val="FFFF00"/>
                </a:solidFill>
                <a:latin typeface="Arial" charset="0"/>
              </a:rPr>
              <a:t>витаминов</a:t>
            </a:r>
            <a:r>
              <a:rPr lang="ru-RU" sz="2000" b="1" i="1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ru-RU" sz="2000" b="1" i="1" dirty="0" smtClean="0">
                <a:latin typeface="Arial" charset="0"/>
              </a:rPr>
              <a:t>в пище может привести к различным заболеваниям, обозначаемым как авитаминоз, при котором нарушаются процессы роста, ухудшается память и снижается работоспособность.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256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i="1" dirty="0" smtClean="0">
                <a:latin typeface="Arial" charset="0"/>
              </a:rPr>
              <a:t>Потребление ряда витаминов в больших дозах столь же не желательно, как и их недостаток в пище.</a:t>
            </a:r>
          </a:p>
        </p:txBody>
      </p:sp>
      <p:pic>
        <p:nvPicPr>
          <p:cNvPr id="6" name="Picture 8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4314825"/>
            <a:ext cx="4000528" cy="232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FF00"/>
                </a:solidFill>
              </a:rPr>
              <a:t>Пища – это источник энергии для человека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5"/>
            <a:ext cx="65722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Избыток </a:t>
            </a:r>
            <a:r>
              <a:rPr lang="ru-RU" sz="2400" dirty="0"/>
              <a:t>или недостаток </a:t>
            </a:r>
            <a:r>
              <a:rPr lang="ru-RU" sz="2400" dirty="0" smtClean="0"/>
              <a:t>пищи </a:t>
            </a:r>
            <a:r>
              <a:rPr lang="ru-RU" sz="2400" dirty="0"/>
              <a:t>– проблема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Если человек много ест, у него развивается ожирение, сахарный диабет, заболевания желудочно-кишечного </a:t>
            </a:r>
            <a:r>
              <a:rPr lang="ru-RU" sz="2400" dirty="0" smtClean="0"/>
              <a:t>тракта;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400" dirty="0" smtClean="0"/>
              <a:t>если </a:t>
            </a:r>
            <a:r>
              <a:rPr lang="ru-RU" sz="2400" dirty="0"/>
              <a:t>ест мало, обрушивается дистрофия, сахарный диабет и много других заболеваний. </a:t>
            </a:r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выход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Смолоду научиться соблюдать золотую середину, не допуская как переедание, так и недоедание. Надо жить в гармонии с собой и окружающими вас продуктами.</a:t>
            </a:r>
            <a:endParaRPr lang="ru-RU" sz="20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Мигае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285992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2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Болезни, связанные с неправильным питанием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286388"/>
            <a:ext cx="8286808" cy="1569660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</a:rPr>
              <a:t>Болезнь – лишь способ, с помощью которого природа показывает человеку, что он переполнен токсинами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57158" y="2000240"/>
            <a:ext cx="3643338" cy="32147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786058"/>
            <a:ext cx="2786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Острый инфаркт.</a:t>
            </a:r>
            <a:endParaRPr lang="ru-RU" sz="24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Гипертоническая болезнь.</a:t>
            </a:r>
            <a:endParaRPr lang="ru-RU" sz="24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Сахарный диабет.</a:t>
            </a:r>
            <a:endParaRPr lang="ru-RU" sz="2400" dirty="0" smtClean="0">
              <a:solidFill>
                <a:prstClr val="white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800" i="1" dirty="0"/>
          </a:p>
        </p:txBody>
      </p:sp>
      <p:sp>
        <p:nvSpPr>
          <p:cNvPr id="9" name="Горизонтальный свиток 8"/>
          <p:cNvSpPr/>
          <p:nvPr/>
        </p:nvSpPr>
        <p:spPr>
          <a:xfrm rot="10800000">
            <a:off x="4714876" y="2000240"/>
            <a:ext cx="3786214" cy="30003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286380" y="2714620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Аллергия</a:t>
            </a:r>
          </a:p>
          <a:p>
            <a:r>
              <a:rPr lang="ru-RU" sz="2400" i="1" dirty="0" smtClean="0"/>
              <a:t>Болезнь суставов</a:t>
            </a:r>
          </a:p>
          <a:p>
            <a:r>
              <a:rPr lang="ru-RU" sz="2400" i="1" dirty="0" smtClean="0"/>
              <a:t>Желчнокаменная болезнь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4" grpId="0"/>
      <p:bldP spid="9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715436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– отличная учёба!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142984"/>
            <a:ext cx="650085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Профессиональные заболевания учащихся </a:t>
            </a:r>
            <a:r>
              <a:rPr lang="ru-RU" b="1" i="1" dirty="0" smtClean="0">
                <a:latin typeface="Arial" charset="0"/>
              </a:rPr>
              <a:t>– </a:t>
            </a:r>
          </a:p>
          <a:p>
            <a:pPr algn="ctr">
              <a:lnSpc>
                <a:spcPct val="80000"/>
              </a:lnSpc>
            </a:pPr>
            <a:endParaRPr lang="ru-RU" b="1" i="1" dirty="0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i="1" dirty="0" smtClean="0">
                <a:latin typeface="Arial" charset="0"/>
              </a:rPr>
              <a:t>холецистит, панкреатит,   гастрит,   язвенная  болезнь  желудка.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00306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92D050"/>
                </a:solidFill>
                <a:latin typeface="Arial" charset="0"/>
              </a:rPr>
              <a:t>Факторы, способствующие этим заболеваниям: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71810"/>
            <a:ext cx="4972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ru-RU" sz="2400" b="1" i="1" dirty="0" smtClean="0">
                <a:latin typeface="Arial" charset="0"/>
              </a:rPr>
              <a:t>Питание наспех;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643314"/>
            <a:ext cx="5181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Arial" charset="0"/>
              </a:rPr>
              <a:t> Питание всухомятку;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572140"/>
            <a:ext cx="6013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Arial" charset="0"/>
              </a:rPr>
              <a:t> Питание с большими перерывами;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643446"/>
            <a:ext cx="6143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Arial" charset="0"/>
              </a:rPr>
              <a:t> Употребление копчёной, жареной, острой, горячей</a:t>
            </a:r>
            <a:r>
              <a:rPr lang="en-US" sz="2400" b="1" i="1" dirty="0" smtClean="0">
                <a:latin typeface="Arial" charset="0"/>
              </a:rPr>
              <a:t> </a:t>
            </a:r>
            <a:r>
              <a:rPr lang="ru-RU" sz="2400" b="1" i="1" dirty="0" smtClean="0">
                <a:latin typeface="Arial" charset="0"/>
              </a:rPr>
              <a:t>и</a:t>
            </a:r>
            <a:r>
              <a:rPr lang="en-US" sz="2400" b="1" i="1" dirty="0" smtClean="0">
                <a:latin typeface="Arial" charset="0"/>
              </a:rPr>
              <a:t> </a:t>
            </a:r>
            <a:r>
              <a:rPr lang="ru-RU" sz="2400" b="1" i="1" dirty="0" smtClean="0">
                <a:latin typeface="Arial" charset="0"/>
              </a:rPr>
              <a:t>холодной пищи;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143380"/>
            <a:ext cx="5821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Arial" charset="0"/>
              </a:rPr>
              <a:t> Жевание жевательной резинки;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6143644"/>
            <a:ext cx="5941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Arial" charset="0"/>
              </a:rPr>
              <a:t> Употребление алкоголя, курение.</a:t>
            </a:r>
            <a:endParaRPr lang="ru-RU" sz="2400" dirty="0"/>
          </a:p>
        </p:txBody>
      </p:sp>
      <p:pic>
        <p:nvPicPr>
          <p:cNvPr id="11" name="Рисунок 10" descr="Белосне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3571876"/>
            <a:ext cx="1428760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 всегда ли полезно, то что повкуснее?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71546"/>
            <a:ext cx="23336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142984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857628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929066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92906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540" y="2060848"/>
            <a:ext cx="8229600" cy="158246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Как часто в течение дня вы питаетесь? </a:t>
            </a:r>
          </a:p>
          <a:p>
            <a:pPr>
              <a:buNone/>
            </a:pPr>
            <a:r>
              <a:rPr lang="ru-RU" sz="4600" i="1" dirty="0">
                <a:solidFill>
                  <a:schemeClr val="tx1"/>
                </a:solidFill>
              </a:rPr>
              <a:t>А) 3 раза и более; Б) 2 раза; В) 1 раз.</a:t>
            </a:r>
          </a:p>
          <a:p>
            <a:pPr>
              <a:buNone/>
            </a:pPr>
            <a:r>
              <a:rPr lang="ru-RU" sz="4100" i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ты питаешься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3643314"/>
            <a:ext cx="73581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2. Всегда ли вы завтракаете?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всегда; Б) не всегда; В) никогда. 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8638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Из чего состоит ваш завтрак?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А) каша, чай; Б) мясное блюдо и чай; В) чай</a:t>
            </a:r>
            <a:r>
              <a:rPr lang="ru-RU" sz="3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>
              <a:latin typeface="Arial" pitchFamily="34" charset="0"/>
            </a:endParaRPr>
          </a:p>
        </p:txBody>
      </p:sp>
      <p:pic>
        <p:nvPicPr>
          <p:cNvPr id="7" name="Рисунок 6" descr="Винни-Пух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071810"/>
            <a:ext cx="19050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4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70453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4. Часто ли вы перекусываете между завтраком и обедом, обедом и ужином? </a:t>
            </a:r>
            <a:endParaRPr lang="ru-RU" sz="2800" b="1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А) никогда; Б) 2 раза в день; В) 3 раза.</a:t>
            </a:r>
            <a:endParaRPr lang="ru-RU" sz="4400" i="1" dirty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2317205"/>
            <a:ext cx="8604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 Как часто вы едите овощи, фрукты, салаты?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А) 3 раза в день; Б) 1 – 2 раза в день; В) 2 – 3 раза в неделю;</a:t>
            </a:r>
            <a:endParaRPr lang="ru-RU" sz="4400" i="1" dirty="0" smtClean="0"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4143380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6. Как часто вы едите жареную пищу?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 раз в неделю; Б) 3 – 4 раза в неделю; В) каждый день.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пята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5286388"/>
            <a:ext cx="7239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5716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Ознакомить учащихся с основными составляющими ЗОЖ и дать понятие о  рациональном  питании</a:t>
            </a:r>
          </a:p>
          <a:p>
            <a:pPr marL="0" indent="0">
              <a:buNone/>
            </a:pPr>
            <a:r>
              <a:rPr lang="ru-RU" b="1" dirty="0" smtClean="0"/>
              <a:t> Создать условия </a:t>
            </a:r>
            <a:r>
              <a:rPr lang="ru-RU" b="1" dirty="0"/>
              <a:t>для формирования правильного отношения к своему здоровью через понятие здорового </a:t>
            </a:r>
            <a:r>
              <a:rPr lang="ru-RU" b="1" dirty="0" smtClean="0"/>
              <a:t>питания.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u="sng" dirty="0" smtClean="0">
                <a:solidFill>
                  <a:srgbClr val="CC0066"/>
                </a:solidFill>
              </a:rPr>
              <a:t>Цель:</a:t>
            </a:r>
            <a:endParaRPr lang="ru-RU" b="1" u="sng" dirty="0">
              <a:solidFill>
                <a:srgbClr val="CC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786058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CC0066"/>
                </a:solidFill>
              </a:rPr>
              <a:t>Задачи:</a:t>
            </a:r>
            <a:endParaRPr lang="ru-RU" sz="4400" b="1" u="sng" dirty="0">
              <a:solidFill>
                <a:srgbClr val="CC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7187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Развивать сознательное отношение к своему здоровью – как норме поведения.</a:t>
            </a: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Обучить правилам здорового питания.</a:t>
            </a: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Воспитывать правильное отношение к ЗОЖ и к своему здоровью.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71480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7. Как часто вы едите выпечку?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А) 1 раз в неделю; Б) 3 – 4 раза в неделю; В) каждый день.</a:t>
            </a:r>
            <a:endParaRPr lang="ru-RU" sz="4400" i="1" dirty="0" smtClean="0"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42910" y="2714620"/>
            <a:ext cx="81439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8. Что вы намазываете на хлеб?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только масло; Б) масло с маргарином; В) маргарин.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857760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9.Сколько раз в неделю вы едите рыбу?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А) 3 – 4 раза; Б) 1 – 2 раза; В) 1 раз.</a:t>
            </a:r>
            <a:endParaRPr lang="ru-RU" sz="2800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latin typeface="Arial" pitchFamily="34" charset="0"/>
            </a:endParaRPr>
          </a:p>
        </p:txBody>
      </p:sp>
      <p:pic>
        <p:nvPicPr>
          <p:cNvPr id="7" name="Рисунок 6" descr="Винни с шарикам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3238500"/>
            <a:ext cx="268605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746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10. Как часто вы едите хлеб?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А) меньше 3 дней в неделю; Б) от 3 до 6 дней в неделю; В) за каждой едой. </a:t>
            </a:r>
            <a:endParaRPr lang="ru-RU" sz="4400" i="1" dirty="0" smtClean="0"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8596" y="2585318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чашек чая и кофе выпиваете за день?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А) 1 – 2 ; Б) от 3 до 5; В) 6 и более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14818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Прежде чем есть первое блюдо с мясом, вы: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А) убираете из тарелки весь жир; Б) уберёте часть жира; В) оставите весь </a:t>
            </a:r>
            <a:r>
              <a:rPr lang="ru-RU" sz="28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жир</a:t>
            </a:r>
            <a:r>
              <a:rPr lang="ru-RU" sz="2800" i="1" dirty="0" err="1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жир</a:t>
            </a:r>
            <a:r>
              <a:rPr lang="ru-RU" sz="2800" i="1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400" i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" name="Рисунок 6" descr="Винни с шарикам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8" y="5143488"/>
            <a:ext cx="107157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770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9144064" cy="43839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к тесту: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– 13 баллов – есть опасность;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– 18 баллов – следует улучшить питание;</a:t>
            </a:r>
          </a:p>
          <a:p>
            <a:pPr>
              <a:buNone/>
            </a:pPr>
            <a:r>
              <a:rPr lang="ru-RU" sz="3900" dirty="0" smtClean="0"/>
              <a:t> </a:t>
            </a:r>
          </a:p>
          <a:p>
            <a:pPr>
              <a:buNone/>
            </a:pPr>
            <a:r>
              <a:rPr lang="ru-RU" sz="4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– 24 - хороший режим и качество питания.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501222" cy="142876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Подсчёт баллов: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“А” – 2 балла </a:t>
            </a:r>
            <a:r>
              <a:rPr lang="ru-RU" sz="4000" b="1" dirty="0" smtClean="0">
                <a:solidFill>
                  <a:srgbClr val="FFFF00"/>
                </a:solidFill>
              </a:rPr>
              <a:t>“Б” – 1 балл </a:t>
            </a:r>
            <a:r>
              <a:rPr lang="ru-RU" sz="4000" b="1" dirty="0" smtClean="0">
                <a:solidFill>
                  <a:srgbClr val="FF0000"/>
                </a:solidFill>
              </a:rPr>
              <a:t>“В” – 0 баллов</a:t>
            </a:r>
            <a:r>
              <a:rPr lang="ru-RU" sz="4000" b="1" dirty="0" smtClean="0">
                <a:solidFill>
                  <a:srgbClr val="FFFF00"/>
                </a:solidFill>
              </a:rPr>
              <a:t>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b="1" dirty="0"/>
          </a:p>
        </p:txBody>
      </p:sp>
      <p:pic>
        <p:nvPicPr>
          <p:cNvPr id="4" name="Рисунок 3" descr="Бел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928802"/>
            <a:ext cx="2208316" cy="214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здорового питания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08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Рекомендуется употреблять пищу, состоящую на 15 -20% из белков, на 20 -30% из жиров, на 50- 55% из углеводов, содержащихся в овощах, фруктах, злаках, орехах.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143248"/>
            <a:ext cx="8715436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Пища плохо усваивается (нельзя принимать)</a:t>
            </a:r>
            <a:r>
              <a:rPr lang="ru-RU" sz="3200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Когда нет чувства голода.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При сильной усталости.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При болезни.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При отрицательных эмоциях, беспокойстве и гневе, ревности.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Перед началом  тяжёлой физической работы.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При перегреве и сильном ознобе.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Когда торопитесь.</a:t>
            </a:r>
            <a:endParaRPr lang="ru-RU" sz="2400" b="1" dirty="0"/>
          </a:p>
        </p:txBody>
      </p:sp>
      <p:pic>
        <p:nvPicPr>
          <p:cNvPr id="5" name="Рисунок 4" descr="радужная бабоч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072074"/>
            <a:ext cx="1214446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501122" cy="57554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никакую пищу запивать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сладкое после еды, так как наступает        блокировка пищеварения и начинается процесс                     брожение.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Следуя этому правилу, вы избавите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себя от гастрита.    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71480"/>
            <a:ext cx="1928826" cy="157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 b="5356"/>
          <a:stretch>
            <a:fillRect/>
          </a:stretch>
        </p:blipFill>
        <p:spPr bwMode="auto">
          <a:xfrm>
            <a:off x="0" y="4071942"/>
            <a:ext cx="2357422" cy="262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7161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ограничение жиров и соли, увеличение в рационе фруктов, круп, изделий из муки грубого помола, бобовых, нежирных молочных продуктов, рыбы, постного мяса.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mtClean="0">
                <a:solidFill>
                  <a:srgbClr val="CC0066"/>
                </a:solidFill>
              </a:rPr>
              <a:t>Здоровое питание- это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357694"/>
            <a:ext cx="6143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Умеренность.</a:t>
            </a:r>
          </a:p>
          <a:p>
            <a:pPr algn="ctr"/>
            <a:r>
              <a:rPr lang="ru-RU" sz="2800" dirty="0" smtClean="0"/>
              <a:t>Сбалансированность.</a:t>
            </a:r>
          </a:p>
          <a:p>
            <a:pPr algn="ctr"/>
            <a:r>
              <a:rPr lang="ru-RU" sz="2800" dirty="0" smtClean="0"/>
              <a:t>Четырехразовый приём пищи.</a:t>
            </a:r>
          </a:p>
          <a:p>
            <a:pPr algn="ctr"/>
            <a:r>
              <a:rPr lang="ru-RU" sz="2800" dirty="0" smtClean="0"/>
              <a:t>Разнообразие.</a:t>
            </a:r>
          </a:p>
          <a:p>
            <a:pPr algn="ctr"/>
            <a:r>
              <a:rPr lang="ru-RU" sz="2800" dirty="0" smtClean="0"/>
              <a:t>Биологическая полноценность.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214686"/>
            <a:ext cx="635798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0066"/>
                </a:solidFill>
              </a:rPr>
              <a:t>А также…</a:t>
            </a:r>
            <a:endParaRPr lang="ru-RU" sz="4400" b="1" dirty="0">
              <a:solidFill>
                <a:srgbClr val="CC0066"/>
              </a:solidFill>
            </a:endParaRPr>
          </a:p>
        </p:txBody>
      </p:sp>
      <p:pic>
        <p:nvPicPr>
          <p:cNvPr id="7" name="Рисунок 6" descr="рыб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929066"/>
            <a:ext cx="221932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00"/>
                            </p:stCondLst>
                            <p:childTnLst>
                              <p:par>
                                <p:cTn id="4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400"/>
                            </p:stCondLst>
                            <p:childTnLst>
                              <p:par>
                                <p:cTn id="5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600"/>
                            </p:stCondLst>
                            <p:childTnLst>
                              <p:par>
                                <p:cTn id="6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697427"/>
          </a:xfrm>
        </p:spPr>
        <p:txBody>
          <a:bodyPr>
            <a:noAutofit/>
          </a:bodyPr>
          <a:lstStyle/>
          <a:p>
            <a:pPr algn="ctr">
              <a:buFontTx/>
              <a:buChar char="•"/>
            </a:pPr>
            <a:r>
              <a:rPr lang="ru-RU" sz="2600" b="1" dirty="0" smtClean="0">
                <a:cs typeface="Times New Roman" pitchFamily="18" charset="0"/>
              </a:rPr>
              <a:t>В питании всё должно быть в меру;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cs typeface="Times New Roman" pitchFamily="18" charset="0"/>
              </a:rPr>
              <a:t>Пища должна быть разнообразной;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600" b="1" dirty="0" smtClean="0">
                <a:cs typeface="Times New Roman" pitchFamily="18" charset="0"/>
              </a:rPr>
              <a:t>Еда должна быть тёплой;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600" b="1" dirty="0" smtClean="0">
                <a:cs typeface="Times New Roman" pitchFamily="18" charset="0"/>
              </a:rPr>
              <a:t>Тщательно пережёвывать пищу;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600" b="1" dirty="0" smtClean="0">
                <a:cs typeface="Times New Roman" pitchFamily="18" charset="0"/>
              </a:rPr>
              <a:t>Есть овощи и фрукты;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600" b="1" dirty="0" smtClean="0">
                <a:cs typeface="Times New Roman" pitchFamily="18" charset="0"/>
              </a:rPr>
              <a:t>Есть 3-4 раза в день;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Не есть перед сном;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Не есть копчёного, жареного и острого;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Не есть всухомятку;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600" b="1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Меньше есть сладостей;</a:t>
            </a:r>
            <a:endParaRPr lang="en-US" sz="2600" b="1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600" b="1" dirty="0" smtClean="0">
                <a:cs typeface="Times New Roman" pitchFamily="18" charset="0"/>
              </a:rPr>
              <a:t> </a:t>
            </a:r>
            <a:r>
              <a:rPr lang="en-US" sz="2600" b="1" dirty="0" smtClean="0"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Не перекусывать чипсами, сухариками и т.п.;</a:t>
            </a:r>
            <a:r>
              <a:rPr lang="en-US" sz="2600" b="1" dirty="0" smtClean="0"/>
              <a:t> </a:t>
            </a:r>
            <a:endParaRPr lang="ru-RU" sz="2600" b="1" dirty="0" smtClean="0"/>
          </a:p>
          <a:p>
            <a:pPr algn="ctr"/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endParaRPr lang="ru-RU" b="1" u="sng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Цвет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2286016" cy="3000379"/>
          </a:xfrm>
          <a:prstGeom prst="rect">
            <a:avLst/>
          </a:prstGeom>
        </p:spPr>
      </p:pic>
      <p:pic>
        <p:nvPicPr>
          <p:cNvPr id="5" name="Рисунок 4" descr="Цвет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15207" y="2000240"/>
            <a:ext cx="1928793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dirty="0" smtClean="0"/>
              <a:t>    каждый для себя должен сделать вывод, правильно вы питаетесь и что нужно изменить, ведь у вас вся жизнь впереди…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/>
              <a:t>    </a:t>
            </a:r>
            <a:r>
              <a:rPr lang="ru-RU" sz="4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Заботиться о своём здоровье нужно уже сейчас.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endParaRPr lang="ru-RU" sz="66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5004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К Р А С Н Ы Й      </a:t>
            </a:r>
          </a:p>
          <a:p>
            <a:pPr algn="ctr">
              <a:buNone/>
            </a:pPr>
            <a:r>
              <a:rPr lang="ru-RU" sz="2800" dirty="0" smtClean="0"/>
              <a:t>  </a:t>
            </a:r>
            <a:r>
              <a:rPr lang="ru-RU" sz="2200" dirty="0" smtClean="0"/>
              <a:t>Красный цвет согревает, дает много энергии и поднимает настроение. Те, кто постоянно мерзнет зимой и осенью, могут включить "внутреннее отопление", употребляя чай из плодов шиповника, бруснику, свеклу и </a:t>
            </a:r>
            <a:r>
              <a:rPr lang="ru-RU" sz="2200" dirty="0" err="1" smtClean="0"/>
              <a:t>краснокачанную</a:t>
            </a:r>
            <a:r>
              <a:rPr lang="ru-RU" sz="2200" dirty="0" smtClean="0"/>
              <a:t> капусту. Красный растительный пигмент благодаря низкой частоте колебаний и большой длине волны обладает согревающим действием. Кроме того, красный активизирует пищеварение и обмен веществ, этот цвет бодрит, как никакой другой. </a:t>
            </a:r>
          </a:p>
          <a:p>
            <a:endParaRPr lang="ru-RU" sz="2200" dirty="0" smtClean="0"/>
          </a:p>
          <a:p>
            <a:pPr>
              <a:buNone/>
            </a:pPr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интересно!</a:t>
            </a:r>
            <a:endParaRPr lang="ru-RU" sz="6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r>
              <a:rPr lang="ru-RU" sz="3200" b="1" dirty="0" smtClean="0">
                <a:solidFill>
                  <a:srgbClr val="FFC000"/>
                </a:solidFill>
              </a:rPr>
              <a:t>В</a:t>
            </a:r>
            <a:r>
              <a:rPr lang="ru-RU" sz="3200" b="1" dirty="0" smtClean="0">
                <a:solidFill>
                  <a:srgbClr val="FFFF00"/>
                </a:solidFill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</a:rPr>
              <a:t>Т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Н</a:t>
            </a:r>
            <a:r>
              <a:rPr lang="ru-RU" sz="3200" b="1" dirty="0" smtClean="0">
                <a:solidFill>
                  <a:srgbClr val="5739C7"/>
                </a:solidFill>
              </a:rPr>
              <a:t>А</a:t>
            </a:r>
            <a:r>
              <a:rPr lang="ru-RU" sz="3200" b="1" dirty="0" smtClean="0">
                <a:solidFill>
                  <a:srgbClr val="7030A0"/>
                </a:solidFill>
              </a:rPr>
              <a:t>С </a:t>
            </a:r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r>
              <a:rPr lang="ru-RU" sz="3200" b="1" dirty="0" smtClean="0">
                <a:solidFill>
                  <a:srgbClr val="FFC000"/>
                </a:solidFill>
              </a:rPr>
              <a:t>Е</a:t>
            </a:r>
            <a:r>
              <a:rPr lang="ru-RU" sz="3200" b="1" dirty="0" smtClean="0">
                <a:solidFill>
                  <a:srgbClr val="FFFF00"/>
                </a:solidFill>
              </a:rPr>
              <a:t>Ч</a:t>
            </a:r>
            <a:r>
              <a:rPr lang="ru-RU" sz="3200" b="1" dirty="0" smtClean="0">
                <a:solidFill>
                  <a:srgbClr val="00B050"/>
                </a:solidFill>
              </a:rPr>
              <a:t>И</a:t>
            </a:r>
            <a:r>
              <a:rPr lang="ru-RU" sz="3200" b="1" dirty="0" smtClean="0">
                <a:solidFill>
                  <a:srgbClr val="00B0F0"/>
                </a:solidFill>
              </a:rPr>
              <a:t>Т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5739C7"/>
                </a:solidFill>
              </a:rPr>
              <a:t>И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Б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rgbClr val="FFC000"/>
                </a:solidFill>
              </a:rPr>
              <a:t>Д</a:t>
            </a:r>
            <a:r>
              <a:rPr lang="ru-RU" sz="3200" b="1" dirty="0" smtClean="0">
                <a:solidFill>
                  <a:srgbClr val="FFFF00"/>
                </a:solidFill>
              </a:rPr>
              <a:t>Р</a:t>
            </a:r>
            <a:r>
              <a:rPr lang="ru-RU" sz="3200" b="1" dirty="0" smtClean="0">
                <a:solidFill>
                  <a:srgbClr val="92D050"/>
                </a:solidFill>
              </a:rPr>
              <a:t>И</a:t>
            </a:r>
            <a:r>
              <a:rPr lang="ru-RU" sz="3200" b="1" dirty="0" smtClean="0">
                <a:solidFill>
                  <a:srgbClr val="00B0F0"/>
                </a:solidFill>
              </a:rPr>
              <a:t>Т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5" name="Picture 8" descr="http://rodn-i-k.narod.ru/cvet/brus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494219" y="2000240"/>
            <a:ext cx="704850" cy="723900"/>
          </a:xfrm>
          <a:prstGeom prst="rect">
            <a:avLst/>
          </a:prstGeom>
          <a:noFill/>
        </p:spPr>
      </p:pic>
      <p:pic>
        <p:nvPicPr>
          <p:cNvPr id="6" name="Picture 7" descr="http://rodn-i-k.narod.ru/cvet/svek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549531" y="2000240"/>
            <a:ext cx="762000" cy="685800"/>
          </a:xfrm>
          <a:prstGeom prst="rect">
            <a:avLst/>
          </a:prstGeom>
          <a:noFill/>
        </p:spPr>
      </p:pic>
      <p:pic>
        <p:nvPicPr>
          <p:cNvPr id="7" name="Picture 6" descr="http://rodn-i-k.narod.ru/cvet/kapu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486156" y="2000240"/>
            <a:ext cx="742950" cy="752475"/>
          </a:xfrm>
          <a:prstGeom prst="rect">
            <a:avLst/>
          </a:prstGeom>
          <a:noFill/>
        </p:spPr>
      </p:pic>
      <p:pic>
        <p:nvPicPr>
          <p:cNvPr id="8" name="Picture 5" descr="http://rodn-i-k.narod.ru/cvet/hipo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5429256" y="2000240"/>
            <a:ext cx="723900" cy="752475"/>
          </a:xfrm>
          <a:prstGeom prst="rect">
            <a:avLst/>
          </a:prstGeom>
          <a:noFill/>
        </p:spPr>
      </p:pic>
      <p:pic>
        <p:nvPicPr>
          <p:cNvPr id="9" name="Рисунок 8" descr="красная бабочка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6644" y="571480"/>
            <a:ext cx="1676400" cy="1781175"/>
          </a:xfrm>
          <a:prstGeom prst="rect">
            <a:avLst/>
          </a:prstGeom>
        </p:spPr>
      </p:pic>
      <p:pic>
        <p:nvPicPr>
          <p:cNvPr id="10" name="Рисунок 9" descr="красная бабочка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299366">
            <a:off x="86347" y="592620"/>
            <a:ext cx="167640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http://rodn-i-k.narod.ru/cvet/sele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86314" y="357166"/>
            <a:ext cx="1857388" cy="1428760"/>
          </a:xfrm>
          <a:prstGeom prst="rect">
            <a:avLst/>
          </a:prstGeom>
          <a:noFill/>
        </p:spPr>
      </p:pic>
      <p:pic>
        <p:nvPicPr>
          <p:cNvPr id="5" name="Picture 34" descr="http://rodn-i-k.narod.ru/cvet/brok.jpg"/>
          <p:cNvPicPr>
            <a:picLocks noChangeAspect="1" noChangeArrowheads="1"/>
          </p:cNvPicPr>
          <p:nvPr/>
        </p:nvPicPr>
        <p:blipFill>
          <a:blip r:embed="rId4" r:link="rId5"/>
          <a:srcRect l="4167" r="8333" b="5000"/>
          <a:stretch>
            <a:fillRect/>
          </a:stretch>
        </p:blipFill>
        <p:spPr bwMode="auto">
          <a:xfrm>
            <a:off x="7000892" y="357166"/>
            <a:ext cx="1857388" cy="1500198"/>
          </a:xfrm>
          <a:prstGeom prst="rect">
            <a:avLst/>
          </a:prstGeom>
          <a:noFill/>
        </p:spPr>
      </p:pic>
      <p:pic>
        <p:nvPicPr>
          <p:cNvPr id="6" name="Picture 33" descr="http://rodn-i-k.narod.ru/cvet/sala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071934" y="4286256"/>
            <a:ext cx="1214446" cy="1500198"/>
          </a:xfrm>
          <a:prstGeom prst="rect">
            <a:avLst/>
          </a:prstGeom>
          <a:noFill/>
        </p:spPr>
      </p:pic>
      <p:pic>
        <p:nvPicPr>
          <p:cNvPr id="7" name="Picture 32" descr="http://rodn-i-k.narod.ru/cvet/luks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143372" y="2136772"/>
            <a:ext cx="1143008" cy="1220790"/>
          </a:xfrm>
          <a:prstGeom prst="rect">
            <a:avLst/>
          </a:prstGeom>
          <a:noFill/>
        </p:spPr>
      </p:pic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5500693" y="2136772"/>
            <a:ext cx="3295650" cy="823912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ru-RU" sz="3600" b="1" i="1" dirty="0">
                <a:solidFill>
                  <a:srgbClr val="009966"/>
                </a:solidFill>
                <a:latin typeface="Times New Roman" pitchFamily="18" charset="0"/>
                <a:cs typeface="Times New Roman" pitchFamily="18" charset="0"/>
              </a:rPr>
              <a:t>З Е Л Е Н Ы Й </a:t>
            </a:r>
            <a:endParaRPr lang="ru-RU" dirty="0"/>
          </a:p>
        </p:txBody>
      </p:sp>
      <p:graphicFrame>
        <p:nvGraphicFramePr>
          <p:cNvPr id="9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97819"/>
              </p:ext>
            </p:extLst>
          </p:nvPr>
        </p:nvGraphicFramePr>
        <p:xfrm>
          <a:off x="5420524" y="2075025"/>
          <a:ext cx="3455987" cy="4422462"/>
        </p:xfrm>
        <a:graphic>
          <a:graphicData uri="http://schemas.openxmlformats.org/drawingml/2006/table">
            <a:tbl>
              <a:tblPr/>
              <a:tblGrid>
                <a:gridCol w="3455987"/>
              </a:tblGrid>
              <a:tr h="60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Зелёный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816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Зеленый цвет - это "законсервированная" жизненная энергия и целительная сила. Хотя зеленый и холодный цвет (как синий и фиолетовый), тем не менее он полезен зимой и осенью. Салаты, зелень, капуста брокколи и т.д. противостоят воспалительным процессам, уничтожают болезнетворные бактерии и, таким образом, защищают от простуды.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6" descr="http://rodn-i-k.narod.ru/cvet/mork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3000364" y="285728"/>
            <a:ext cx="1428760" cy="1357322"/>
          </a:xfrm>
          <a:prstGeom prst="rect">
            <a:avLst/>
          </a:prstGeom>
          <a:noFill/>
        </p:spPr>
      </p:pic>
      <p:pic>
        <p:nvPicPr>
          <p:cNvPr id="11" name="Picture 5" descr="http://rodn-i-k.narod.ru/cvet/tikv.jpg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1500166" y="285728"/>
            <a:ext cx="1357322" cy="1571636"/>
          </a:xfrm>
          <a:prstGeom prst="rect">
            <a:avLst/>
          </a:prstGeom>
          <a:noFill/>
        </p:spPr>
      </p:pic>
      <p:pic>
        <p:nvPicPr>
          <p:cNvPr id="12" name="Picture 4" descr="http://rodn-i-k.narod.ru/cvet/apel.jpg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214282" y="357166"/>
            <a:ext cx="1143008" cy="1285884"/>
          </a:xfrm>
          <a:prstGeom prst="rect">
            <a:avLst/>
          </a:prstGeom>
          <a:noFill/>
        </p:spPr>
      </p:pic>
      <p:graphicFrame>
        <p:nvGraphicFramePr>
          <p:cNvPr id="14" name="Group 23"/>
          <p:cNvGraphicFramePr>
            <a:graphicFrameLocks noGrp="1"/>
          </p:cNvGraphicFramePr>
          <p:nvPr/>
        </p:nvGraphicFramePr>
        <p:xfrm>
          <a:off x="500034" y="2071678"/>
          <a:ext cx="3406775" cy="4429156"/>
        </p:xfrm>
        <a:graphic>
          <a:graphicData uri="http://schemas.openxmlformats.org/drawingml/2006/table">
            <a:tbl>
              <a:tblPr/>
              <a:tblGrid>
                <a:gridCol w="3406775"/>
              </a:tblGrid>
              <a:tr h="66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Оранжевый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762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Оранжевый снимает спазмы прибавляет сил. Продукты оранжевого цвета - морковь, тыква, апельсины - идеальны для подготовки организма к зиме. Апельсины нейтрализуют яды. Содержащиеся в овощах и фруктах оранжевого цвета каротины защищают клетки.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643174" y="3000372"/>
            <a:ext cx="6143668" cy="228601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«Здоровье выпрашивают себе люди у богов,</a:t>
            </a:r>
            <a:b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 то, что в их собственной власти – сохранить его, об этом они не задумываются»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800590" y="5572140"/>
            <a:ext cx="3914814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Демокрит</a:t>
            </a:r>
            <a:endParaRPr kumimoji="0" lang="ru-RU" sz="32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460-370 гг. до н. э.</a:t>
            </a:r>
          </a:p>
        </p:txBody>
      </p:sp>
      <p:pic>
        <p:nvPicPr>
          <p:cNvPr id="6" name="Picture 7" descr="Демокри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2325688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н мерцающие звезды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1087">
            <a:off x="363655" y="4365186"/>
            <a:ext cx="2075317" cy="1804612"/>
          </a:xfrm>
          <a:prstGeom prst="rect">
            <a:avLst/>
          </a:prstGeom>
        </p:spPr>
      </p:pic>
      <p:pic>
        <p:nvPicPr>
          <p:cNvPr id="8" name="Рисунок 7" descr="радужная бабоч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285728"/>
            <a:ext cx="1885950" cy="191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http://rodn-i-k.narod.ru/cvet/kuku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072330" y="1500174"/>
            <a:ext cx="1857388" cy="1571636"/>
          </a:xfrm>
          <a:prstGeom prst="rect">
            <a:avLst/>
          </a:prstGeom>
          <a:noFill/>
        </p:spPr>
      </p:pic>
      <p:pic>
        <p:nvPicPr>
          <p:cNvPr id="6" name="Picture 24" descr="http://rodn-i-k.narod.ru/cvet/mang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00034" y="1357298"/>
            <a:ext cx="1857388" cy="1857388"/>
          </a:xfrm>
          <a:prstGeom prst="rect">
            <a:avLst/>
          </a:prstGeom>
          <a:noFill/>
        </p:spPr>
      </p:pic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5786" y="357166"/>
            <a:ext cx="7786742" cy="646331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 Е Л Т Ы Й  </a:t>
            </a:r>
            <a:endParaRPr lang="ru-RU" dirty="0"/>
          </a:p>
        </p:txBody>
      </p:sp>
      <p:graphicFrame>
        <p:nvGraphicFramePr>
          <p:cNvPr id="8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22504"/>
              </p:ext>
            </p:extLst>
          </p:nvPr>
        </p:nvGraphicFramePr>
        <p:xfrm>
          <a:off x="2428860" y="2714620"/>
          <a:ext cx="4535487" cy="3718560"/>
        </p:xfrm>
        <a:graphic>
          <a:graphicData uri="http://schemas.openxmlformats.org/drawingml/2006/table">
            <a:tbl>
              <a:tblPr/>
              <a:tblGrid>
                <a:gridCol w="4535487"/>
              </a:tblGrid>
              <a:tr h="138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8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Желтый наделяет положительной энергией и успокаивает. Когда дни становятся короче, вы можете восполнить недостаток солнца желтыми лакомствами (кукурузой, бананами, манго). Как и солнечный свет, они улучшают настроение, снимают симптомы депрессии, успокаивают нервы. Кроме того, эти продукты содержат много витамина С, повышающего иммунитет.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5" descr="http://rodn-i-k.narod.ru/cvet/bana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714744" y="1285861"/>
            <a:ext cx="2143140" cy="1351051"/>
          </a:xfrm>
          <a:prstGeom prst="rect">
            <a:avLst/>
          </a:prstGeom>
          <a:noFill/>
        </p:spPr>
      </p:pic>
      <p:pic>
        <p:nvPicPr>
          <p:cNvPr id="9" name="Рисунок 8" descr="Солнышко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5000636"/>
            <a:ext cx="1428750" cy="1381125"/>
          </a:xfrm>
          <a:prstGeom prst="rect">
            <a:avLst/>
          </a:prstGeom>
        </p:spPr>
      </p:pic>
      <p:pic>
        <p:nvPicPr>
          <p:cNvPr id="10" name="Рисунок 9" descr="Цыпа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16" y="3857628"/>
            <a:ext cx="26193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УКРЕПЛЯЮТ </a:t>
            </a:r>
            <a:r>
              <a:rPr lang="ru-RU" sz="8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endParaRPr lang="ru-RU" sz="8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14554"/>
            <a:ext cx="292420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214554"/>
            <a:ext cx="2928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564" y="607220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МОРКОВЬ         АВОКАДО            АНАНАС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ПОМОГАЮТ КОНЦЕНТРИРОВАТЬ ВНИМАНИЕ</a:t>
            </a:r>
            <a:endParaRPr lang="ru-RU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00240"/>
            <a:ext cx="321469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071678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557214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ОРЕХИ               КРЕВЕТКИ            ЛУК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0929"/>
            <a:ext cx="4572032" cy="304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ЛИМОНЫ</a:t>
            </a:r>
            <a:endParaRPr lang="ru-RU" sz="6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285992"/>
            <a:ext cx="4429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Лимон облегчает восприятие информации, ударная доза витамина С повышает работоспособность</a:t>
            </a:r>
            <a:endParaRPr lang="ru-RU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844823"/>
            <a:ext cx="4572031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Капуста</a:t>
            </a:r>
            <a:endParaRPr lang="ru-RU" sz="6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643050"/>
            <a:ext cx="3571900" cy="407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Капуста снижает активность щитовидной железы, хорошо снимает нервозность и успокаивает</a:t>
            </a:r>
            <a:endParaRPr lang="ru-RU" sz="44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071679"/>
            <a:ext cx="4114800" cy="3714776"/>
          </a:xfr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Черника способствует улучшению кровообращения головного мозга, положительно влияет на зрение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7030A0"/>
                </a:solidFill>
              </a:rPr>
              <a:t>ЧЕРНИКА</a:t>
            </a:r>
            <a:endParaRPr lang="ru-RU" sz="6000" b="1" u="sng" dirty="0">
              <a:solidFill>
                <a:srgbClr val="7030A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16832"/>
            <a:ext cx="428625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1"/>
            <a:ext cx="8643998" cy="1643074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2071678"/>
            <a:ext cx="8501122" cy="43396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33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Будьте здоровы!</a:t>
            </a:r>
            <a:endParaRPr lang="ru-RU" sz="13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33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relative" ptsTypes="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57340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мы хотим стать?</a:t>
            </a:r>
            <a:endParaRPr lang="ru-RU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000504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 t="30556" r="10810"/>
          <a:stretch>
            <a:fillRect/>
          </a:stretch>
        </p:blipFill>
        <p:spPr bwMode="auto">
          <a:xfrm>
            <a:off x="6286512" y="4000504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 l="32609" t="16814" r="7608" b="23451"/>
          <a:stretch>
            <a:fillRect/>
          </a:stretch>
        </p:blipFill>
        <p:spPr bwMode="auto">
          <a:xfrm>
            <a:off x="6286512" y="1571612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57161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Что станет главным строительным материалом нашего дома здоровья?</a:t>
            </a:r>
            <a:endParaRPr lang="ru-RU" sz="3200" dirty="0">
              <a:solidFill>
                <a:srgbClr val="CC0066"/>
              </a:solidFill>
            </a:endParaRPr>
          </a:p>
        </p:txBody>
      </p:sp>
      <p:pic>
        <p:nvPicPr>
          <p:cNvPr id="4" name="Picture 6" descr="j015719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833823">
            <a:off x="2700338" y="4005263"/>
            <a:ext cx="1412875" cy="1800225"/>
          </a:xfrm>
          <a:prstGeom prst="rect">
            <a:avLst/>
          </a:prstGeom>
          <a:noFill/>
          <a:ln/>
        </p:spPr>
      </p:pic>
      <p:pic>
        <p:nvPicPr>
          <p:cNvPr id="5" name="Picture 7" descr="PE0048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933825"/>
            <a:ext cx="1968500" cy="1879600"/>
          </a:xfrm>
          <a:prstGeom prst="rect">
            <a:avLst/>
          </a:prstGeom>
          <a:noFill/>
        </p:spPr>
      </p:pic>
      <p:pic>
        <p:nvPicPr>
          <p:cNvPr id="6" name="Picture 8" descr="j015719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5465">
            <a:off x="5076825" y="3933825"/>
            <a:ext cx="1346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3850" y="3357563"/>
            <a:ext cx="2087563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Здоровое питание</a:t>
            </a:r>
            <a:endParaRPr lang="ru-RU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23850" y="5013325"/>
            <a:ext cx="2160588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Двигательная</a:t>
            </a:r>
            <a:r>
              <a:rPr lang="ru-RU" sz="2800" b="1" dirty="0"/>
              <a:t> </a:t>
            </a:r>
            <a:r>
              <a:rPr lang="ru-RU" sz="2400" b="1" dirty="0"/>
              <a:t>активность</a:t>
            </a:r>
          </a:p>
          <a:p>
            <a:pPr algn="ctr"/>
            <a:endParaRPr lang="ru-RU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516688" y="3213100"/>
            <a:ext cx="2160587" cy="129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/>
              <a:t>Регуляция </a:t>
            </a:r>
            <a:r>
              <a:rPr lang="ru-RU" b="1"/>
              <a:t>эмоционального </a:t>
            </a:r>
            <a:r>
              <a:rPr lang="ru-RU" sz="2000" b="1"/>
              <a:t>состояния</a:t>
            </a:r>
          </a:p>
          <a:p>
            <a:pPr algn="ctr"/>
            <a:endParaRPr lang="ru-RU" sz="200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588125" y="5084763"/>
            <a:ext cx="208756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Режим труда и отдыха</a:t>
            </a:r>
            <a:endParaRPr lang="ru-R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>
            <a:off x="1476375" y="2636838"/>
            <a:ext cx="23034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1619250" y="2636838"/>
            <a:ext cx="2665413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5364163" y="2636838"/>
            <a:ext cx="21605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4716463" y="2636838"/>
            <a:ext cx="2951162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1857364"/>
            <a:ext cx="2357454" cy="857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1785926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Здоровый образ жизни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Рациональное питание – важное слагаемое здорового образа жизни </a:t>
            </a:r>
            <a:endParaRPr lang="ru-RU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1714488"/>
            <a:ext cx="4425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Почему?</a:t>
            </a:r>
            <a:endParaRPr lang="ru-RU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643182"/>
            <a:ext cx="77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Обеспечивает правильный рост и формирование организма;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857628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Способствует сохранению здоровья;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500571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Обеспечивает высокую работоспособность;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78645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Продлевает</a:t>
            </a:r>
            <a:r>
              <a:rPr lang="ru-RU" sz="3600" dirty="0" smtClean="0"/>
              <a:t> </a:t>
            </a:r>
            <a:r>
              <a:rPr lang="ru-RU" sz="3200" dirty="0" smtClean="0"/>
              <a:t>жизнь.</a:t>
            </a:r>
            <a:endParaRPr lang="ru-RU" sz="3600" dirty="0"/>
          </a:p>
        </p:txBody>
      </p:sp>
      <p:pic>
        <p:nvPicPr>
          <p:cNvPr id="13" name="Рисунок 12" descr="Братц-мод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429132"/>
            <a:ext cx="1769364" cy="171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3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857364"/>
            <a:ext cx="4143404" cy="25717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12800" dirty="0" smtClean="0"/>
              <a:t>Важные положения о рациональном питании можно встретить в трудах Гиппократа, Галена, Авиценны и др. ученых.</a:t>
            </a:r>
            <a:endParaRPr lang="ru-RU" sz="14400" dirty="0" smtClean="0"/>
          </a:p>
          <a:p>
            <a:endParaRPr lang="ru-RU" sz="1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о питании уходит в глубину веков</a:t>
            </a:r>
            <a:endParaRPr lang="ru-RU" sz="54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12857" t="12353" r="14285" b="11764"/>
          <a:stretch>
            <a:fillRect/>
          </a:stretch>
        </p:blipFill>
        <p:spPr bwMode="auto">
          <a:xfrm>
            <a:off x="6500826" y="928670"/>
            <a:ext cx="26431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242886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4797152"/>
            <a:ext cx="200368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4214819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Клавдий Гален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2" y="421481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Авиценна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8" y="60007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Гиппократ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8572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</a:t>
            </a:r>
            <a:endParaRPr kumimoji="0" lang="ru-RU" sz="4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159" y="3143247"/>
            <a:ext cx="842968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в организм всех необходимых веществ: углеводов, жиров, белков, витаминов и микроэлементов в нужных количествах и в правильных пропорциях.</a:t>
            </a:r>
          </a:p>
        </p:txBody>
      </p:sp>
      <p:pic>
        <p:nvPicPr>
          <p:cNvPr id="6" name="Picture 7" descr="Спелая красная черешня 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1429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Клубничная улыбка 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071546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Натюрморт - виноград, груша, персики 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1429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Клубника 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47148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Цветная капуста, чеснок, морковь, зелень, помидор...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47148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Украинский борщ, тарелка (red beet soup)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2330" y="47148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89792" y="0"/>
            <a:ext cx="8164416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Рациональное питание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728" y="2571744"/>
            <a:ext cx="6167608" cy="28912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charset="0"/>
              </a:rPr>
              <a:t>Белки – это основной строительный материал нашего организма, необходимый для роста и поддержания важнейших органов и тканей.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chemeClr val="accent6"/>
                </a:solidFill>
              </a:rPr>
              <a:t>Значение белков</a:t>
            </a:r>
            <a:endParaRPr lang="ru-RU" sz="6000" b="1" u="sng" dirty="0">
              <a:solidFill>
                <a:schemeClr val="accent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4239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786322"/>
            <a:ext cx="22860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86322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14287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786322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JRKYVE"/>
  <p:tag name="RESPONSE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ResponseDetails&quot; msdata:UseCurrentLocale=&quot;true&quot;&gt;&lt;xs:complexType&gt;&lt;xs:choice minOccurs=&quot;0&quot; maxOccurs=&quot;unbounded&quot;&gt;&lt;xs:element name=&quot;ResponseDetails&quot;&gt;&lt;xs:complexType&gt;&lt;xs:sequence&gt;&lt;xs:element name=&quot;Response_List_Id&quot; type=&quot;xs:string&quot; minOccurs=&quot;0&quot; /&gt;&lt;xs:element name=&quot;Activity_ID&quot; type=&quot;xs:string&quot; minOccurs=&quot;0&quot; /&gt;&lt;xs:element name=&quot;Response_List_Name&quot; type=&quot;xs:string&quot; minOccurs=&quot;0&quot; /&gt;&lt;xs:element name=&quot;Slide_Type&quot; type=&quot;xs:string&quot; minOccurs=&quot;0&quot; /&gt;&lt;xs:element name=&quot;Response_List&quot; type=&quot;xs:string&quot; minOccurs=&quot;0&quot; /&gt;&lt;/xs:sequence&gt;&lt;/xs:complexType&gt;&lt;/xs:element&gt;&lt;/xs:choice&gt;&lt;/xs:complexType&gt;&lt;/xs:element&gt;&lt;/xs:schema&gt;&lt;ResponseDetails&gt;&lt;Response_List_Id&gt;Default&lt;/Response_List_Id&gt;&lt;Activity_ID /&gt;&lt;Response_List_Name&gt;Default&lt;/Response_List_Name&gt;&lt;Slide_Type&gt;LikertScale&lt;/Slide_Type&gt;&lt;Response_List&gt;Strongly AgreeÜAgreeÜNeither Agree Nor DisagreeÜDisagreeÜStrongly Disagree&lt;/Response_List&gt;&lt;/ResponseDetails&gt;&lt;ResponseDetails&gt;&lt;Response_List_Id&gt;Custom1&lt;/Response_List_Id&gt;&lt;Activity_ID /&gt;&lt;Response_List_Name&gt;Custom1&lt;/Response_List_Name&gt;&lt;Slide_Type&gt;LikertScale&lt;/Slide_Type&gt;&lt;Response_List /&gt;&lt;/ResponseDetails&gt;&lt;ResponseDetails&gt;&lt;Response_List_Id&gt;Custom2&lt;/Response_List_Id&gt;&lt;Activity_ID /&gt;&lt;Response_List_Name&gt;Custom2&lt;/Response_List_Name&gt;&lt;Slide_Type&gt;LikertScale&lt;/Slide_Type&gt;&lt;Response_List /&gt;&lt;/ResponseDetails&gt;&lt;ResponseDetails&gt;&lt;Response_List_Id&gt;Custom3&lt;/Response_List_Id&gt;&lt;Activity_ID /&gt;&lt;Response_List_Name&gt;Custom3&lt;/Response_List_Name&gt;&lt;Slide_Type&gt;LikertScale&lt;/Slide_Type&gt;&lt;Response_List /&gt;&lt;/ResponseDetails&gt;&lt;ResponseDetails&gt;&lt;Response_List_Id&gt;Custom4&lt;/Response_List_Id&gt;&lt;Activity_ID /&gt;&lt;Response_List_Name&gt;Custom4&lt;/Response_List_Name&gt;&lt;Slide_Type&gt;LikertScale&lt;/Slide_Type&gt;&lt;Response_List /&gt;&lt;/ResponseDetails&gt;&lt;ResponseDetails&gt;&lt;Response_List_Id&gt;Custom5&lt;/Response_List_Id&gt;&lt;Activity_ID /&gt;&lt;Response_List_Name&gt;Custom5&lt;/Response_List_Name&gt;&lt;Slide_Type&gt;LikertScale&lt;/Slide_Type&gt;&lt;Response_List /&gt;&lt;/ResponseDetails&gt;&lt;ResponseDetails&gt;&lt;Response_List_Id&gt;Text&lt;/Response_List_Id&gt;&lt;Activity_ID /&gt;&lt;Response_List_Name&gt;Text (Essay)&lt;/Response_List_Name&gt;&lt;Slide_Type&gt;LikertScale&lt;/Slide_Type&gt;&lt;Response_List /&gt;&lt;/ResponseDetails&gt;&lt;/NewDataSet&gt;"/>
  <p:tag name="DEMOGRAPHICDETAILS" val="&lt;NewDataSet&gt;&lt;xs:schema id=&quot;NewDataSet&quot; xmlns=&quot;&quot; xmlns:xs=&quot;http://www.w3.org/2001/XMLSchema&quot; xmlns:msdata=&quot;urn:schemas-microsoft-com:xml-msdata&quot;&gt;&lt;xs:element name=&quot;NewDataSet&quot; msdata:IsDataSet=&quot;true&quot; msdata:MainDataTable=&quot;DemographicDetails&quot; msdata:UseCurrentLocale=&quot;true&quot;&gt;&lt;xs:complexType&gt;&lt;xs:choice minOccurs=&quot;0&quot; maxOccurs=&quot;unbounded&quot;&gt;&lt;xs:element name=&quot;DemographicDetails&quot;&gt;&lt;xs:complexType&gt;&lt;xs:sequence&gt;&lt;xs:element name=&quot;Demographic_Id&quot; type=&quot;xs:int&quot; minOccurs=&quot;0&quot; /&gt;&lt;xs:element name=&quot;Demographic_Value&quot; type=&quot;xs:string&quot; minOccurs=&quot;0&quot; /&gt;&lt;/xs:sequence&gt;&lt;/xs:complexType&gt;&lt;/xs:element&gt;&lt;/xs:choice&gt;&lt;/xs:complexType&gt;&lt;/xs:element&gt;&lt;/xs:schema&gt;&lt;DemographicDetails&gt;&lt;Demographic_Id&gt;1&lt;/Demographic_Id&gt;&lt;Demographic_Value&gt;Возраст&lt;/Demographic_Value&gt;&lt;/DemographicDetails&gt;&lt;DemographicDetails&gt;&lt;Demographic_Id&gt;2&lt;/Demographic_Id&gt;&lt;Demographic_Value&gt;Внешность&lt;/Demographic_Value&gt;&lt;/DemographicDetails&gt;&lt;DemographicDetails&gt;&lt;Demographic_Id&gt;3&lt;/Demographic_Id&gt;&lt;Demographic_Value&gt;Пол&lt;/Demographic_Value&gt;&lt;/DemographicDetails&gt;&lt;DemographicDetails&gt;&lt;Demographic_Id&gt;4&lt;/Demographic_Id&gt;&lt;Demographic_Value&gt;Язык&lt;/Demographic_Value&gt;&lt;/DemographicDetails&gt;&lt;DemographicDetails&gt;&lt;Demographic_Id&gt;5&lt;/Demographic_Id&gt;&lt;Demographic_Value&gt;Семейное положение&lt;/Demographic_Value&gt;&lt;/DemographicDetails&gt;&lt;DemographicDetails&gt;&lt;Demographic_Id&gt;6&lt;/Demographic_Id&gt;&lt;Demographic_Value&gt;Национальность&lt;/Demographic_Value&gt;&lt;/DemographicDetails&gt;&lt;DemographicDetails&gt;&lt;Demographic_Id&gt;7&lt;/Demographic_Id&gt;&lt;Demographic_Value&gt;оккупация&lt;/Demographic_Value&gt;&lt;/DemographicDetails&gt;&lt;DemographicDetails&gt;&lt;Demographic_Id&gt;8&lt;/Demographic_Id&gt;&lt;Demographic_Value&gt;религия&lt;/Demographic_Value&gt;&lt;/DemographicDetails&gt;&lt;/NewDataSet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544</TotalTime>
  <Words>1228</Words>
  <Application>Microsoft Office PowerPoint</Application>
  <PresentationFormat>Экран (4:3)</PresentationFormat>
  <Paragraphs>188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Презентация PowerPoint</vt:lpstr>
      <vt:lpstr>Цель:</vt:lpstr>
      <vt:lpstr>Презентация PowerPoint</vt:lpstr>
      <vt:lpstr>Какими мы хотим стать?</vt:lpstr>
      <vt:lpstr>Что станет главным строительным материалом нашего дома здоровья?</vt:lpstr>
      <vt:lpstr>Рациональное питание – важное слагаемое здорового образа жизни </vt:lpstr>
      <vt:lpstr>Наука о питании уходит в глубину веков</vt:lpstr>
      <vt:lpstr>Презентация PowerPoint</vt:lpstr>
      <vt:lpstr>Значение белков</vt:lpstr>
      <vt:lpstr>Значение жиров</vt:lpstr>
      <vt:lpstr>Значение углеводов</vt:lpstr>
      <vt:lpstr>Презентация PowerPoint</vt:lpstr>
      <vt:lpstr>Обрати внимание!</vt:lpstr>
      <vt:lpstr>Пища – это источник энергии для человека</vt:lpstr>
      <vt:lpstr>Болезни, связанные с неправильным питанием</vt:lpstr>
      <vt:lpstr>Здоровое питание – отличная учёба!</vt:lpstr>
      <vt:lpstr>А всегда ли полезно, то что повкуснее? </vt:lpstr>
      <vt:lpstr>Тест  Правильно ли ты питаешься?</vt:lpstr>
      <vt:lpstr>Презентация PowerPoint</vt:lpstr>
      <vt:lpstr>Презентация PowerPoint</vt:lpstr>
      <vt:lpstr>Презентация PowerPoint</vt:lpstr>
      <vt:lpstr>Подсчёт баллов:   “А” – 2 балла “Б” – 1 балл “В” – 0 баллов. </vt:lpstr>
      <vt:lpstr>Правила здорового питания</vt:lpstr>
      <vt:lpstr>Презентация PowerPoint</vt:lpstr>
      <vt:lpstr>Здоровое питание- это</vt:lpstr>
      <vt:lpstr>Рекомендации:</vt:lpstr>
      <vt:lpstr>Вывод:</vt:lpstr>
      <vt:lpstr>Это интересно!</vt:lpstr>
      <vt:lpstr>Презентация PowerPoint</vt:lpstr>
      <vt:lpstr>Презентация PowerPoint</vt:lpstr>
      <vt:lpstr> УКРЕПЛЯЮТ память</vt:lpstr>
      <vt:lpstr> ПОМОГАЮТ КОНЦЕНТРИРОВАТЬ ВНИМАНИЕ</vt:lpstr>
      <vt:lpstr>ЛИМОНЫ</vt:lpstr>
      <vt:lpstr>Капуста</vt:lpstr>
      <vt:lpstr>ЧЕРНИКА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и здоровье</dc:title>
  <dc:creator>SamLab.ws</dc:creator>
  <cp:lastModifiedBy>User</cp:lastModifiedBy>
  <cp:revision>54</cp:revision>
  <dcterms:created xsi:type="dcterms:W3CDTF">2009-04-04T08:41:01Z</dcterms:created>
  <dcterms:modified xsi:type="dcterms:W3CDTF">2019-03-20T10:01:50Z</dcterms:modified>
</cp:coreProperties>
</file>